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3" d="100"/>
          <a:sy n="73" d="100"/>
        </p:scale>
        <p:origin x="-516"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s-MX"/>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s-MX"/>
          </a:p>
        </p:txBody>
      </p:sp>
      <p:sp>
        <p:nvSpPr>
          <p:cNvPr id="4" name="Date Placeholder 3"/>
          <p:cNvSpPr>
            <a:spLocks noGrp="1"/>
          </p:cNvSpPr>
          <p:nvPr>
            <p:ph type="dt" sz="half" idx="10"/>
          </p:nvPr>
        </p:nvSpPr>
        <p:spPr/>
        <p:txBody>
          <a:bodyPr/>
          <a:lstStyle/>
          <a:p>
            <a:fld id="{0FB1BF73-0E88-4169-A367-CD752128E6ED}" type="datetimeFigureOut">
              <a:rPr lang="es-MX" smtClean="0"/>
              <a:t>03/10/2017</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DB1E7D70-9DF4-4CE0-A424-87F3835BA560}" type="slidenum">
              <a:rPr lang="es-MX" smtClean="0"/>
              <a:t>‹#›</a:t>
            </a:fld>
            <a:endParaRPr lang="es-MX"/>
          </a:p>
        </p:txBody>
      </p:sp>
    </p:spTree>
    <p:extLst>
      <p:ext uri="{BB962C8B-B14F-4D97-AF65-F5344CB8AC3E}">
        <p14:creationId xmlns:p14="http://schemas.microsoft.com/office/powerpoint/2010/main" val="18726965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MX"/>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MX"/>
          </a:p>
        </p:txBody>
      </p:sp>
      <p:sp>
        <p:nvSpPr>
          <p:cNvPr id="4" name="Date Placeholder 3"/>
          <p:cNvSpPr>
            <a:spLocks noGrp="1"/>
          </p:cNvSpPr>
          <p:nvPr>
            <p:ph type="dt" sz="half" idx="10"/>
          </p:nvPr>
        </p:nvSpPr>
        <p:spPr/>
        <p:txBody>
          <a:bodyPr/>
          <a:lstStyle/>
          <a:p>
            <a:fld id="{0FB1BF73-0E88-4169-A367-CD752128E6ED}" type="datetimeFigureOut">
              <a:rPr lang="es-MX" smtClean="0"/>
              <a:t>03/10/2017</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DB1E7D70-9DF4-4CE0-A424-87F3835BA560}" type="slidenum">
              <a:rPr lang="es-MX" smtClean="0"/>
              <a:t>‹#›</a:t>
            </a:fld>
            <a:endParaRPr lang="es-MX"/>
          </a:p>
        </p:txBody>
      </p:sp>
    </p:spTree>
    <p:extLst>
      <p:ext uri="{BB962C8B-B14F-4D97-AF65-F5344CB8AC3E}">
        <p14:creationId xmlns:p14="http://schemas.microsoft.com/office/powerpoint/2010/main" val="15418215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s-MX"/>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MX"/>
          </a:p>
        </p:txBody>
      </p:sp>
      <p:sp>
        <p:nvSpPr>
          <p:cNvPr id="4" name="Date Placeholder 3"/>
          <p:cNvSpPr>
            <a:spLocks noGrp="1"/>
          </p:cNvSpPr>
          <p:nvPr>
            <p:ph type="dt" sz="half" idx="10"/>
          </p:nvPr>
        </p:nvSpPr>
        <p:spPr/>
        <p:txBody>
          <a:bodyPr/>
          <a:lstStyle/>
          <a:p>
            <a:fld id="{0FB1BF73-0E88-4169-A367-CD752128E6ED}" type="datetimeFigureOut">
              <a:rPr lang="es-MX" smtClean="0"/>
              <a:t>03/10/2017</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DB1E7D70-9DF4-4CE0-A424-87F3835BA560}" type="slidenum">
              <a:rPr lang="es-MX" smtClean="0"/>
              <a:t>‹#›</a:t>
            </a:fld>
            <a:endParaRPr lang="es-MX"/>
          </a:p>
        </p:txBody>
      </p:sp>
    </p:spTree>
    <p:extLst>
      <p:ext uri="{BB962C8B-B14F-4D97-AF65-F5344CB8AC3E}">
        <p14:creationId xmlns:p14="http://schemas.microsoft.com/office/powerpoint/2010/main" val="20219722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MX"/>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MX"/>
          </a:p>
        </p:txBody>
      </p:sp>
      <p:sp>
        <p:nvSpPr>
          <p:cNvPr id="4" name="Date Placeholder 3"/>
          <p:cNvSpPr>
            <a:spLocks noGrp="1"/>
          </p:cNvSpPr>
          <p:nvPr>
            <p:ph type="dt" sz="half" idx="10"/>
          </p:nvPr>
        </p:nvSpPr>
        <p:spPr/>
        <p:txBody>
          <a:bodyPr/>
          <a:lstStyle/>
          <a:p>
            <a:fld id="{0FB1BF73-0E88-4169-A367-CD752128E6ED}" type="datetimeFigureOut">
              <a:rPr lang="es-MX" smtClean="0"/>
              <a:t>03/10/2017</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DB1E7D70-9DF4-4CE0-A424-87F3835BA560}" type="slidenum">
              <a:rPr lang="es-MX" smtClean="0"/>
              <a:t>‹#›</a:t>
            </a:fld>
            <a:endParaRPr lang="es-MX"/>
          </a:p>
        </p:txBody>
      </p:sp>
    </p:spTree>
    <p:extLst>
      <p:ext uri="{BB962C8B-B14F-4D97-AF65-F5344CB8AC3E}">
        <p14:creationId xmlns:p14="http://schemas.microsoft.com/office/powerpoint/2010/main" val="19854268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s-MX"/>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FB1BF73-0E88-4169-A367-CD752128E6ED}" type="datetimeFigureOut">
              <a:rPr lang="es-MX" smtClean="0"/>
              <a:t>03/10/2017</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DB1E7D70-9DF4-4CE0-A424-87F3835BA560}" type="slidenum">
              <a:rPr lang="es-MX" smtClean="0"/>
              <a:t>‹#›</a:t>
            </a:fld>
            <a:endParaRPr lang="es-MX"/>
          </a:p>
        </p:txBody>
      </p:sp>
    </p:spTree>
    <p:extLst>
      <p:ext uri="{BB962C8B-B14F-4D97-AF65-F5344CB8AC3E}">
        <p14:creationId xmlns:p14="http://schemas.microsoft.com/office/powerpoint/2010/main" val="1757480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MX"/>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MX"/>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MX"/>
          </a:p>
        </p:txBody>
      </p:sp>
      <p:sp>
        <p:nvSpPr>
          <p:cNvPr id="5" name="Date Placeholder 4"/>
          <p:cNvSpPr>
            <a:spLocks noGrp="1"/>
          </p:cNvSpPr>
          <p:nvPr>
            <p:ph type="dt" sz="half" idx="10"/>
          </p:nvPr>
        </p:nvSpPr>
        <p:spPr/>
        <p:txBody>
          <a:bodyPr/>
          <a:lstStyle/>
          <a:p>
            <a:fld id="{0FB1BF73-0E88-4169-A367-CD752128E6ED}" type="datetimeFigureOut">
              <a:rPr lang="es-MX" smtClean="0"/>
              <a:t>03/10/2017</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DB1E7D70-9DF4-4CE0-A424-87F3835BA560}" type="slidenum">
              <a:rPr lang="es-MX" smtClean="0"/>
              <a:t>‹#›</a:t>
            </a:fld>
            <a:endParaRPr lang="es-MX"/>
          </a:p>
        </p:txBody>
      </p:sp>
    </p:spTree>
    <p:extLst>
      <p:ext uri="{BB962C8B-B14F-4D97-AF65-F5344CB8AC3E}">
        <p14:creationId xmlns:p14="http://schemas.microsoft.com/office/powerpoint/2010/main" val="37174017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s-MX"/>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MX"/>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MX"/>
          </a:p>
        </p:txBody>
      </p:sp>
      <p:sp>
        <p:nvSpPr>
          <p:cNvPr id="7" name="Date Placeholder 6"/>
          <p:cNvSpPr>
            <a:spLocks noGrp="1"/>
          </p:cNvSpPr>
          <p:nvPr>
            <p:ph type="dt" sz="half" idx="10"/>
          </p:nvPr>
        </p:nvSpPr>
        <p:spPr/>
        <p:txBody>
          <a:bodyPr/>
          <a:lstStyle/>
          <a:p>
            <a:fld id="{0FB1BF73-0E88-4169-A367-CD752128E6ED}" type="datetimeFigureOut">
              <a:rPr lang="es-MX" smtClean="0"/>
              <a:t>03/10/2017</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DB1E7D70-9DF4-4CE0-A424-87F3835BA560}" type="slidenum">
              <a:rPr lang="es-MX" smtClean="0"/>
              <a:t>‹#›</a:t>
            </a:fld>
            <a:endParaRPr lang="es-MX"/>
          </a:p>
        </p:txBody>
      </p:sp>
    </p:spTree>
    <p:extLst>
      <p:ext uri="{BB962C8B-B14F-4D97-AF65-F5344CB8AC3E}">
        <p14:creationId xmlns:p14="http://schemas.microsoft.com/office/powerpoint/2010/main" val="34697105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MX"/>
          </a:p>
        </p:txBody>
      </p:sp>
      <p:sp>
        <p:nvSpPr>
          <p:cNvPr id="3" name="Date Placeholder 2"/>
          <p:cNvSpPr>
            <a:spLocks noGrp="1"/>
          </p:cNvSpPr>
          <p:nvPr>
            <p:ph type="dt" sz="half" idx="10"/>
          </p:nvPr>
        </p:nvSpPr>
        <p:spPr/>
        <p:txBody>
          <a:bodyPr/>
          <a:lstStyle/>
          <a:p>
            <a:fld id="{0FB1BF73-0E88-4169-A367-CD752128E6ED}" type="datetimeFigureOut">
              <a:rPr lang="es-MX" smtClean="0"/>
              <a:t>03/10/2017</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DB1E7D70-9DF4-4CE0-A424-87F3835BA560}" type="slidenum">
              <a:rPr lang="es-MX" smtClean="0"/>
              <a:t>‹#›</a:t>
            </a:fld>
            <a:endParaRPr lang="es-MX"/>
          </a:p>
        </p:txBody>
      </p:sp>
    </p:spTree>
    <p:extLst>
      <p:ext uri="{BB962C8B-B14F-4D97-AF65-F5344CB8AC3E}">
        <p14:creationId xmlns:p14="http://schemas.microsoft.com/office/powerpoint/2010/main" val="39876211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B1BF73-0E88-4169-A367-CD752128E6ED}" type="datetimeFigureOut">
              <a:rPr lang="es-MX" smtClean="0"/>
              <a:t>03/10/2017</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DB1E7D70-9DF4-4CE0-A424-87F3835BA560}" type="slidenum">
              <a:rPr lang="es-MX" smtClean="0"/>
              <a:t>‹#›</a:t>
            </a:fld>
            <a:endParaRPr lang="es-MX"/>
          </a:p>
        </p:txBody>
      </p:sp>
    </p:spTree>
    <p:extLst>
      <p:ext uri="{BB962C8B-B14F-4D97-AF65-F5344CB8AC3E}">
        <p14:creationId xmlns:p14="http://schemas.microsoft.com/office/powerpoint/2010/main" val="17074887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s-MX"/>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MX"/>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B1BF73-0E88-4169-A367-CD752128E6ED}" type="datetimeFigureOut">
              <a:rPr lang="es-MX" smtClean="0"/>
              <a:t>03/10/2017</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DB1E7D70-9DF4-4CE0-A424-87F3835BA560}" type="slidenum">
              <a:rPr lang="es-MX" smtClean="0"/>
              <a:t>‹#›</a:t>
            </a:fld>
            <a:endParaRPr lang="es-MX"/>
          </a:p>
        </p:txBody>
      </p:sp>
    </p:spTree>
    <p:extLst>
      <p:ext uri="{BB962C8B-B14F-4D97-AF65-F5344CB8AC3E}">
        <p14:creationId xmlns:p14="http://schemas.microsoft.com/office/powerpoint/2010/main" val="745066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s-MX"/>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B1BF73-0E88-4169-A367-CD752128E6ED}" type="datetimeFigureOut">
              <a:rPr lang="es-MX" smtClean="0"/>
              <a:t>03/10/2017</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DB1E7D70-9DF4-4CE0-A424-87F3835BA560}" type="slidenum">
              <a:rPr lang="es-MX" smtClean="0"/>
              <a:t>‹#›</a:t>
            </a:fld>
            <a:endParaRPr lang="es-MX"/>
          </a:p>
        </p:txBody>
      </p:sp>
    </p:spTree>
    <p:extLst>
      <p:ext uri="{BB962C8B-B14F-4D97-AF65-F5344CB8AC3E}">
        <p14:creationId xmlns:p14="http://schemas.microsoft.com/office/powerpoint/2010/main" val="38076363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s-MX"/>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MX"/>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B1BF73-0E88-4169-A367-CD752128E6ED}" type="datetimeFigureOut">
              <a:rPr lang="es-MX" smtClean="0"/>
              <a:t>03/10/2017</a:t>
            </a:fld>
            <a:endParaRPr lang="es-MX"/>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1E7D70-9DF4-4CE0-A424-87F3835BA560}" type="slidenum">
              <a:rPr lang="es-MX" smtClean="0"/>
              <a:t>‹#›</a:t>
            </a:fld>
            <a:endParaRPr lang="es-MX"/>
          </a:p>
        </p:txBody>
      </p:sp>
    </p:spTree>
    <p:extLst>
      <p:ext uri="{BB962C8B-B14F-4D97-AF65-F5344CB8AC3E}">
        <p14:creationId xmlns:p14="http://schemas.microsoft.com/office/powerpoint/2010/main" val="20917208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hyperlink" Target="https://biblia.com/bible/nvi/Efe%205.3?culture=es" TargetMode="External"/><Relationship Id="rId3" Type="http://schemas.openxmlformats.org/officeDocument/2006/relationships/hyperlink" Target="https://biblia.com/bible/nvi/1%20Cor%206.9?culture=es" TargetMode="External"/><Relationship Id="rId7" Type="http://schemas.openxmlformats.org/officeDocument/2006/relationships/hyperlink" Target="https://biblia.com/bible/nvi/G%C3%A1l%205.19?culture=es" TargetMode="External"/><Relationship Id="rId2" Type="http://schemas.openxmlformats.org/officeDocument/2006/relationships/hyperlink" Target="https://biblia.com/bible/nvi/Mat%2015.19?culture=es" TargetMode="External"/><Relationship Id="rId1" Type="http://schemas.openxmlformats.org/officeDocument/2006/relationships/slideLayout" Target="../slideLayouts/slideLayout2.xml"/><Relationship Id="rId6" Type="http://schemas.openxmlformats.org/officeDocument/2006/relationships/hyperlink" Target="https://biblia.com/bible/nvi/2%20Cor%2012.21?culture=es" TargetMode="External"/><Relationship Id="rId5" Type="http://schemas.openxmlformats.org/officeDocument/2006/relationships/hyperlink" Target="https://biblia.com/bible/nvi/1%20Corintios%207.2?culture=es" TargetMode="External"/><Relationship Id="rId4" Type="http://schemas.openxmlformats.org/officeDocument/2006/relationships/hyperlink" Target="https://biblia.com/bible/nvi/1%20Corintios%206.13?culture=es"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biblia.com/bible/nvi/1%20Jn%201.9?culture=es"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biblia.com/bible/nvi/Sal%20139.13-18?culture=es"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s-MX" dirty="0" smtClean="0"/>
              <a:t>	</a:t>
            </a:r>
            <a:endParaRPr lang="es-MX" dirty="0"/>
          </a:p>
        </p:txBody>
      </p:sp>
      <p:sp>
        <p:nvSpPr>
          <p:cNvPr id="3" name="Subtitle 2"/>
          <p:cNvSpPr>
            <a:spLocks noGrp="1"/>
          </p:cNvSpPr>
          <p:nvPr>
            <p:ph type="subTitle" idx="1"/>
          </p:nvPr>
        </p:nvSpPr>
        <p:spPr>
          <a:xfrm>
            <a:off x="179512" y="332656"/>
            <a:ext cx="8784976" cy="864096"/>
          </a:xfrm>
        </p:spPr>
        <p:txBody>
          <a:bodyPr>
            <a:noAutofit/>
          </a:bodyPr>
          <a:lstStyle/>
          <a:p>
            <a:r>
              <a:rPr lang="es-MX" sz="4000" b="1" dirty="0" smtClean="0">
                <a:solidFill>
                  <a:schemeClr val="tx1"/>
                </a:solidFill>
                <a:latin typeface="Agency FB" pitchFamily="34" charset="0"/>
              </a:rPr>
              <a:t>‘</a:t>
            </a:r>
            <a:r>
              <a:rPr lang="es-MX" sz="3600" b="1" dirty="0" smtClean="0">
                <a:solidFill>
                  <a:schemeClr val="tx1"/>
                </a:solidFill>
                <a:latin typeface="Agency FB" pitchFamily="34" charset="0"/>
              </a:rPr>
              <a:t>’EL EMBARAZO ANTES DEL CASAMIENTO EN LA IGLESIA’’</a:t>
            </a:r>
            <a:endParaRPr lang="es-MX" sz="3600" b="1" dirty="0">
              <a:solidFill>
                <a:schemeClr val="tx1"/>
              </a:solidFill>
              <a:latin typeface="Agency FB" pitchFamily="34" charset="0"/>
            </a:endParaRPr>
          </a:p>
        </p:txBody>
      </p:sp>
      <p:pic>
        <p:nvPicPr>
          <p:cNvPr id="1026" name="Picture 2" descr="C:\Users\user\Pictures\Bacobampo\embaraz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6" y="1484784"/>
            <a:ext cx="6768752" cy="4968552"/>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78217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circle(in)">
                                      <p:cBhvr>
                                        <p:cTn id="7" dur="20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MX" dirty="0" smtClean="0"/>
              <a:t/>
            </a:r>
            <a:br>
              <a:rPr lang="es-MX" dirty="0" smtClean="0"/>
            </a:br>
            <a:r>
              <a:rPr lang="es-MX" sz="6700" b="1" dirty="0" smtClean="0">
                <a:latin typeface="Agency FB" pitchFamily="34" charset="0"/>
              </a:rPr>
              <a:t>ELENA DE WHITE</a:t>
            </a:r>
            <a:br>
              <a:rPr lang="es-MX" sz="6700" b="1" dirty="0" smtClean="0">
                <a:latin typeface="Agency FB" pitchFamily="34" charset="0"/>
              </a:rPr>
            </a:br>
            <a:endParaRPr lang="es-MX" sz="6700" b="1" dirty="0">
              <a:latin typeface="Agency FB" pitchFamily="34" charset="0"/>
            </a:endParaRPr>
          </a:p>
        </p:txBody>
      </p:sp>
      <p:sp>
        <p:nvSpPr>
          <p:cNvPr id="3" name="Content Placeholder 2"/>
          <p:cNvSpPr>
            <a:spLocks noGrp="1"/>
          </p:cNvSpPr>
          <p:nvPr>
            <p:ph idx="1"/>
          </p:nvPr>
        </p:nvSpPr>
        <p:spPr>
          <a:xfrm>
            <a:off x="457200" y="1340768"/>
            <a:ext cx="8229600" cy="5184576"/>
          </a:xfrm>
        </p:spPr>
        <p:txBody>
          <a:bodyPr>
            <a:noAutofit/>
          </a:bodyPr>
          <a:lstStyle/>
          <a:p>
            <a:pPr marL="0" indent="0">
              <a:buNone/>
            </a:pPr>
            <a:r>
              <a:rPr lang="es-MX" b="1" u="sng" dirty="0" smtClean="0">
                <a:latin typeface="Agency FB" pitchFamily="34" charset="0"/>
              </a:rPr>
              <a:t>Consejos para los jóvenes tema: matrimonios prudentes e imprudentes</a:t>
            </a:r>
          </a:p>
          <a:p>
            <a:pPr algn="just">
              <a:buFont typeface="Courier New" pitchFamily="49" charset="0"/>
              <a:buChar char="o"/>
            </a:pPr>
            <a:r>
              <a:rPr lang="es-MX" sz="3000" dirty="0" smtClean="0">
                <a:latin typeface="Agency FB" pitchFamily="34" charset="0"/>
              </a:rPr>
              <a:t>Cuando se contrae matrimonio a temprana edad no se fomenta la salud física ni el vigor mental </a:t>
            </a:r>
          </a:p>
          <a:p>
            <a:pPr algn="just">
              <a:buFont typeface="Courier New" pitchFamily="49" charset="0"/>
              <a:buChar char="o"/>
            </a:pPr>
            <a:r>
              <a:rPr lang="es-MX" sz="3000" dirty="0" smtClean="0">
                <a:latin typeface="Agency FB" pitchFamily="34" charset="0"/>
              </a:rPr>
              <a:t> Satanás se ocupa en apresura a los jóvenes sin experiencia a contraer matrimonio</a:t>
            </a:r>
          </a:p>
          <a:p>
            <a:pPr algn="just">
              <a:buFont typeface="Courier New" pitchFamily="49" charset="0"/>
              <a:buChar char="o"/>
            </a:pPr>
            <a:r>
              <a:rPr lang="es-MX" sz="3000" dirty="0" smtClean="0">
                <a:latin typeface="Agency FB" pitchFamily="34" charset="0"/>
              </a:rPr>
              <a:t> Los muchachos y las niñas contraen matrimonio sin amor y criterio maduros, sin sentimientos elevados y nobles, y aceptan los votos matrimoniales completamente impulsados por sus </a:t>
            </a:r>
            <a:r>
              <a:rPr lang="es-MX" sz="3000" dirty="0">
                <a:latin typeface="Agency FB" pitchFamily="34" charset="0"/>
              </a:rPr>
              <a:t> </a:t>
            </a:r>
            <a:r>
              <a:rPr lang="es-MX" sz="3000" dirty="0" smtClean="0">
                <a:latin typeface="Agency FB" pitchFamily="34" charset="0"/>
              </a:rPr>
              <a:t>pasiones juveniles...</a:t>
            </a:r>
            <a:endParaRPr lang="es-MX" sz="3000" dirty="0">
              <a:latin typeface="Agency FB" pitchFamily="34" charset="0"/>
            </a:endParaRPr>
          </a:p>
        </p:txBody>
      </p:sp>
      <p:pic>
        <p:nvPicPr>
          <p:cNvPr id="7170" name="Picture 2" descr="C:\Users\user\Pictures\Bacobampo\motivados para avanza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61544" y="55630"/>
            <a:ext cx="2369840" cy="1212354"/>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55743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Vertical)">
                                      <p:cBhvr>
                                        <p:cTn id="10" dur="500"/>
                                        <p:tgtEl>
                                          <p:spTgt spid="3">
                                            <p:txEl>
                                              <p:pRg st="1" end="1"/>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arn(inVertical)">
                                      <p:cBhvr>
                                        <p:cTn id="13" dur="500"/>
                                        <p:tgtEl>
                                          <p:spTgt spid="3">
                                            <p:txEl>
                                              <p:pRg st="2" end="2"/>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arn(inVertical)">
                                      <p:cBhvr>
                                        <p:cTn id="1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6"/>
          </a:lnRef>
          <a:fillRef idx="1">
            <a:schemeClr val="lt1"/>
          </a:fillRef>
          <a:effectRef idx="0">
            <a:schemeClr val="accent6"/>
          </a:effectRef>
          <a:fontRef idx="minor">
            <a:schemeClr val="dk1"/>
          </a:fontRef>
        </p:style>
        <p:txBody>
          <a:bodyPr>
            <a:normAutofit fontScale="90000"/>
          </a:bodyPr>
          <a:lstStyle/>
          <a:p>
            <a:r>
              <a:rPr lang="es-MX" sz="3600" b="1" dirty="0" smtClean="0">
                <a:latin typeface="Agency FB" pitchFamily="34" charset="0"/>
              </a:rPr>
              <a:t/>
            </a:r>
            <a:br>
              <a:rPr lang="es-MX" sz="3600" b="1" dirty="0" smtClean="0">
                <a:latin typeface="Agency FB" pitchFamily="34" charset="0"/>
              </a:rPr>
            </a:br>
            <a:r>
              <a:rPr lang="es-MX" sz="3600" b="1" dirty="0" smtClean="0">
                <a:latin typeface="Agency FB" pitchFamily="34" charset="0"/>
              </a:rPr>
              <a:t>EN TESTIMONIOS ACERCA DE CONDUCTA SEXUAL, ADULTERIO Y DIVORCIO CAPITULO 15 DICE:</a:t>
            </a:r>
            <a:br>
              <a:rPr lang="es-MX" sz="3600" b="1" dirty="0" smtClean="0">
                <a:latin typeface="Agency FB" pitchFamily="34" charset="0"/>
              </a:rPr>
            </a:br>
            <a:endParaRPr lang="es-MX" b="1" dirty="0">
              <a:latin typeface="Agency FB" pitchFamily="34" charset="0"/>
            </a:endParaRPr>
          </a:p>
        </p:txBody>
      </p:sp>
      <p:sp>
        <p:nvSpPr>
          <p:cNvPr id="3" name="Content Placeholder 2"/>
          <p:cNvSpPr>
            <a:spLocks noGrp="1"/>
          </p:cNvSpPr>
          <p:nvPr>
            <p:ph idx="1"/>
          </p:nvPr>
        </p:nvSpPr>
        <p:spPr>
          <a:xfrm>
            <a:off x="457200" y="1600200"/>
            <a:ext cx="8229600" cy="5069160"/>
          </a:xfrm>
        </p:spPr>
        <p:style>
          <a:lnRef idx="1">
            <a:schemeClr val="accent6"/>
          </a:lnRef>
          <a:fillRef idx="2">
            <a:schemeClr val="accent6"/>
          </a:fillRef>
          <a:effectRef idx="1">
            <a:schemeClr val="accent6"/>
          </a:effectRef>
          <a:fontRef idx="minor">
            <a:schemeClr val="dk1"/>
          </a:fontRef>
        </p:style>
        <p:txBody>
          <a:bodyPr>
            <a:noAutofit/>
          </a:bodyPr>
          <a:lstStyle/>
          <a:p>
            <a:pPr algn="just"/>
            <a:r>
              <a:rPr lang="es-MX" sz="3000" dirty="0" smtClean="0">
                <a:latin typeface="Agency FB" pitchFamily="34" charset="0"/>
              </a:rPr>
              <a:t>“Si Ud. persiste en su manera de conducirse, sería mucho mejor que se casara con ella, pues su proceder está tan en contra de la voluntad de Dios, como el casarse con ella. De cualquier manera, Satanás logra sus propósitos. Si la atmósfera que la rodea le resulta agradable, si ella reúne las condiciones para ponerse al frente de su familia; si luego de una decisión tomada con calma, iluminada por Dios, su ejemplo fuere digno de ser imitado, entonces podría también casarse con ella para vivir en su compañía y conducirse ambos como el único hombre y la única mujer en la vida de una y otro. Como están las cosas, Ud.</a:t>
            </a:r>
            <a:endParaRPr lang="es-MX" sz="3000" dirty="0">
              <a:latin typeface="Agency FB" pitchFamily="34" charset="0"/>
            </a:endParaRPr>
          </a:p>
        </p:txBody>
      </p:sp>
    </p:spTree>
    <p:extLst>
      <p:ext uri="{BB962C8B-B14F-4D97-AF65-F5344CB8AC3E}">
        <p14:creationId xmlns:p14="http://schemas.microsoft.com/office/powerpoint/2010/main" val="307865947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6"/>
          </a:lnRef>
          <a:fillRef idx="1">
            <a:schemeClr val="lt1"/>
          </a:fillRef>
          <a:effectRef idx="0">
            <a:schemeClr val="accent6"/>
          </a:effectRef>
          <a:fontRef idx="minor">
            <a:schemeClr val="dk1"/>
          </a:fontRef>
        </p:style>
        <p:txBody>
          <a:bodyPr>
            <a:noAutofit/>
          </a:bodyPr>
          <a:lstStyle/>
          <a:p>
            <a:r>
              <a:rPr lang="es-MX" sz="3600" b="1" dirty="0" smtClean="0">
                <a:latin typeface="Agency FB" pitchFamily="34" charset="0"/>
              </a:rPr>
              <a:t>EN TESTIMONIOS ACERCA DE CONDUCTA SEXUAL, ADULTERIO Y DIVORCIO CAPITULO 15 DICE:</a:t>
            </a:r>
            <a:endParaRPr lang="es-MX" sz="3600" dirty="0"/>
          </a:p>
        </p:txBody>
      </p:sp>
      <p:sp>
        <p:nvSpPr>
          <p:cNvPr id="3" name="Content Placeholder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a:bodyPr>
          <a:lstStyle/>
          <a:p>
            <a:pPr marL="0" indent="0" algn="just">
              <a:buNone/>
            </a:pPr>
            <a:r>
              <a:rPr lang="es-MX" dirty="0" smtClean="0">
                <a:latin typeface="Agency FB" pitchFamily="34" charset="0"/>
              </a:rPr>
              <a:t>ya está prácticamente arruinado. Si quiere gozar de la compañía de Mattie de por vida, como aparentemente parece que gozaría, sintiéndose hechizado, ¿por qué no da un paso más y se constituye en su protector legal, para tener el derecho indisputado de dedicarle las horas que quiera a su compañía y a sus encantamientos noche tras noche?”</a:t>
            </a:r>
          </a:p>
          <a:p>
            <a:pPr marL="0" indent="0" algn="just">
              <a:buNone/>
            </a:pPr>
            <a:r>
              <a:rPr lang="es-MX" b="1" u="sng" dirty="0" smtClean="0">
                <a:latin typeface="Agency FB" pitchFamily="34" charset="0"/>
              </a:rPr>
              <a:t>Esto con respecto a una pareja de novios que tenían caricias indebidas propias del matrimonio.</a:t>
            </a:r>
            <a:endParaRPr lang="es-MX" b="1" u="sng" dirty="0">
              <a:latin typeface="Agency FB" pitchFamily="34" charset="0"/>
            </a:endParaRPr>
          </a:p>
        </p:txBody>
      </p:sp>
    </p:spTree>
    <p:extLst>
      <p:ext uri="{BB962C8B-B14F-4D97-AF65-F5344CB8AC3E}">
        <p14:creationId xmlns:p14="http://schemas.microsoft.com/office/powerpoint/2010/main" val="29495932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s-MX"/>
          </a:p>
        </p:txBody>
      </p:sp>
      <p:sp>
        <p:nvSpPr>
          <p:cNvPr id="3" name="Content Placeholder 2"/>
          <p:cNvSpPr>
            <a:spLocks noGrp="1"/>
          </p:cNvSpPr>
          <p:nvPr>
            <p:ph idx="1"/>
          </p:nvPr>
        </p:nvSpPr>
        <p:spPr/>
        <p:txBody>
          <a:bodyPr>
            <a:normAutofit fontScale="92500" lnSpcReduction="20000"/>
          </a:bodyPr>
          <a:lstStyle/>
          <a:p>
            <a:r>
              <a:rPr lang="es-MX" b="1" dirty="0"/>
              <a:t>Respuesta: </a:t>
            </a:r>
            <a:r>
              <a:rPr lang="es-MX" dirty="0"/>
              <a:t>El sexo antes del matrimonio se ha vuelto tan común en nuestra sociedad, incluso al punto de ser esperado, que aún muchos cristianos profesantes no consideran que esto sea un pecado. Nuestra cultura asume que la gente no posee la cantidad de autocontrol necesaria para la abstinencia hasta el matrimonio, así que la idea ha llegado a ser poco realista. La Palabra de Dios no cambia, sin embargo, y la Biblia nos dice que el sexo fuera del matrimonio es inmoral (</a:t>
            </a:r>
            <a:r>
              <a:rPr lang="es-MX" u="sng" dirty="0">
                <a:hlinkClick r:id="rId2"/>
              </a:rPr>
              <a:t>Mateo 15:19</a:t>
            </a:r>
            <a:r>
              <a:rPr lang="es-MX" dirty="0"/>
              <a:t>; </a:t>
            </a:r>
            <a:r>
              <a:rPr lang="es-MX" u="sng" dirty="0">
                <a:hlinkClick r:id="rId3"/>
              </a:rPr>
              <a:t>1 Corintios 6:9</a:t>
            </a:r>
            <a:r>
              <a:rPr lang="es-MX" dirty="0"/>
              <a:t>,</a:t>
            </a:r>
            <a:r>
              <a:rPr lang="es-MX" u="sng" dirty="0">
                <a:hlinkClick r:id="rId4"/>
              </a:rPr>
              <a:t>13</a:t>
            </a:r>
            <a:r>
              <a:rPr lang="es-MX" dirty="0"/>
              <a:t>, </a:t>
            </a:r>
            <a:r>
              <a:rPr lang="es-MX" u="sng" dirty="0">
                <a:hlinkClick r:id="rId5"/>
              </a:rPr>
              <a:t>7:2</a:t>
            </a:r>
            <a:r>
              <a:rPr lang="es-MX" dirty="0"/>
              <a:t>; </a:t>
            </a:r>
            <a:r>
              <a:rPr lang="es-MX" u="sng" dirty="0">
                <a:hlinkClick r:id="rId6"/>
              </a:rPr>
              <a:t>2 Corintios 12:21</a:t>
            </a:r>
            <a:r>
              <a:rPr lang="es-MX" dirty="0"/>
              <a:t>; </a:t>
            </a:r>
            <a:r>
              <a:rPr lang="es-MX" u="sng" dirty="0">
                <a:hlinkClick r:id="rId7"/>
              </a:rPr>
              <a:t>Gálatas 5:19</a:t>
            </a:r>
            <a:r>
              <a:rPr lang="es-MX" dirty="0"/>
              <a:t>; </a:t>
            </a:r>
            <a:r>
              <a:rPr lang="es-MX" u="sng" dirty="0">
                <a:hlinkClick r:id="rId8"/>
              </a:rPr>
              <a:t>Efesios 5:3</a:t>
            </a:r>
            <a:r>
              <a:rPr lang="es-MX" dirty="0"/>
              <a:t>).</a:t>
            </a:r>
          </a:p>
        </p:txBody>
      </p:sp>
    </p:spTree>
    <p:extLst>
      <p:ext uri="{BB962C8B-B14F-4D97-AF65-F5344CB8AC3E}">
        <p14:creationId xmlns:p14="http://schemas.microsoft.com/office/powerpoint/2010/main" val="222288937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s-MX"/>
          </a:p>
        </p:txBody>
      </p:sp>
      <p:sp>
        <p:nvSpPr>
          <p:cNvPr id="3" name="Content Placeholder 2"/>
          <p:cNvSpPr>
            <a:spLocks noGrp="1"/>
          </p:cNvSpPr>
          <p:nvPr>
            <p:ph idx="1"/>
          </p:nvPr>
        </p:nvSpPr>
        <p:spPr/>
        <p:txBody>
          <a:bodyPr>
            <a:normAutofit lnSpcReduction="10000"/>
          </a:bodyPr>
          <a:lstStyle/>
          <a:p>
            <a:r>
              <a:rPr lang="es-MX" dirty="0"/>
              <a:t>El matrimonio es un compromiso entre tres personas: un hombre, una mujer y Dios. Sin embargo, las Escrituras dicen que las relaciones sexuales prematrimoniales ofenden a Dios. "Que todos respeten el matrimonio y mantengan la pureza de sus relaciones matrimoniales; porque Dios juzgará a los que cometen inmoralidades sexuales y a los que cometen adulterio" (Hebreos 13:4).</a:t>
            </a:r>
            <a:r>
              <a:rPr lang="es-MX" dirty="0" smtClean="0"/>
              <a:t/>
            </a:r>
            <a:br>
              <a:rPr lang="es-MX" dirty="0" smtClean="0"/>
            </a:br>
            <a:endParaRPr lang="es-MX" dirty="0"/>
          </a:p>
        </p:txBody>
      </p:sp>
    </p:spTree>
    <p:extLst>
      <p:ext uri="{BB962C8B-B14F-4D97-AF65-F5344CB8AC3E}">
        <p14:creationId xmlns:p14="http://schemas.microsoft.com/office/powerpoint/2010/main" val="116154152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s-MX"/>
          </a:p>
        </p:txBody>
      </p:sp>
      <p:sp>
        <p:nvSpPr>
          <p:cNvPr id="3" name="Content Placeholder 2"/>
          <p:cNvSpPr>
            <a:spLocks noGrp="1"/>
          </p:cNvSpPr>
          <p:nvPr>
            <p:ph idx="1"/>
          </p:nvPr>
        </p:nvSpPr>
        <p:spPr/>
        <p:txBody>
          <a:bodyPr>
            <a:normAutofit fontScale="92500" lnSpcReduction="20000"/>
          </a:bodyPr>
          <a:lstStyle/>
          <a:p>
            <a:r>
              <a:rPr lang="es-MX" dirty="0"/>
              <a:t>perdonada, incluso si el error resulta en un embarazo no planeado. </a:t>
            </a:r>
            <a:r>
              <a:rPr lang="es-MX" u="sng" dirty="0">
                <a:hlinkClick r:id="rId2"/>
              </a:rPr>
              <a:t>1 Juan 1:9</a:t>
            </a:r>
            <a:r>
              <a:rPr lang="es-MX" dirty="0"/>
              <a:t> dice, "Si confesamos nuestros pecados, él es fiel y justo para perdonar nuestros pecados, y limpiarnos de toda maldad." Esto no significa que Él borrará las consecuencias de nuestras acciones, pero nosotros podemos ser restaurados espiritualmente por confesar y arrepentirnos de nuestros pecados. Esto significa apartarnos de nuestros pecados y hacer el compromiso de amar y servir a Cristo.</a:t>
            </a:r>
            <a:r>
              <a:rPr lang="es-MX" dirty="0" smtClean="0"/>
              <a:t/>
            </a:r>
            <a:br>
              <a:rPr lang="es-MX" dirty="0" smtClean="0"/>
            </a:br>
            <a:endParaRPr lang="es-MX" dirty="0"/>
          </a:p>
        </p:txBody>
      </p:sp>
    </p:spTree>
    <p:extLst>
      <p:ext uri="{BB962C8B-B14F-4D97-AF65-F5344CB8AC3E}">
        <p14:creationId xmlns:p14="http://schemas.microsoft.com/office/powerpoint/2010/main" val="41766171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s-MX"/>
          </a:p>
        </p:txBody>
      </p:sp>
      <p:sp>
        <p:nvSpPr>
          <p:cNvPr id="3" name="Content Placeholder 2"/>
          <p:cNvSpPr>
            <a:spLocks noGrp="1"/>
          </p:cNvSpPr>
          <p:nvPr>
            <p:ph idx="1"/>
          </p:nvPr>
        </p:nvSpPr>
        <p:spPr/>
        <p:txBody>
          <a:bodyPr>
            <a:normAutofit fontScale="47500" lnSpcReduction="20000"/>
          </a:bodyPr>
          <a:lstStyle/>
          <a:p>
            <a:r>
              <a:rPr lang="es-MX" b="1" dirty="0"/>
              <a:t>Respuesta: </a:t>
            </a:r>
            <a:r>
              <a:rPr lang="es-MX" dirty="0"/>
              <a:t>Parece que para los cristianos una de las cosas más difíciles a recordar es que no es pecado estar embarazada. No es un pecado estar embarazada fuera del matrimonio. Y no es pecado ser nacido de padres no casados. Es pecado tener relaciones sexuales fuera de la relación matrimonial; y es tanto un pecado para el hombre como para la mujer. Pero una íntima relación no bíblica es mucho más fácil de ocultar de los ojos críticos que un embarazo y, lamentablemente, menos perjudicial para la reputación de la familia en la comunidad cristiana.</a:t>
            </a:r>
            <a:r>
              <a:rPr lang="es-MX" dirty="0" smtClean="0"/>
              <a:t/>
            </a:r>
            <a:br>
              <a:rPr lang="es-MX" dirty="0" smtClean="0"/>
            </a:br>
            <a:r>
              <a:rPr lang="es-MX" dirty="0" smtClean="0"/>
              <a:t/>
            </a:r>
            <a:br>
              <a:rPr lang="es-MX" dirty="0" smtClean="0"/>
            </a:br>
            <a:r>
              <a:rPr lang="es-MX" dirty="0"/>
              <a:t>Tan decepcionante y abrumador que sea descubrir que una hija adolescente está embarazada, es crucial mantener una perspectiva bíblica. El pecado está hecho. No importa cuáles hayan sido las influencias bajo las cuales los adolescentes han estado llevados al pecado, no pueden evitarse ahora. Esta nueva situación no tiene que ver con la moralidad del sexo fuera del matrimonio o la reputación de una familia. Se trata del desarrollo de un niño. Todos los niños son bendiciones de Dios, y Él tiene un plan para cada uno (</a:t>
            </a:r>
            <a:r>
              <a:rPr lang="es-MX" u="sng" dirty="0">
                <a:hlinkClick r:id="rId2"/>
              </a:rPr>
              <a:t>Salmo 139:13-18</a:t>
            </a:r>
            <a:r>
              <a:rPr lang="es-MX" dirty="0"/>
              <a:t>). Aunque las circunstancias en que nazca el bebé pueden ser menos que ideales, ese niño es tan precioso y amado por Dios como cualquier otro.</a:t>
            </a:r>
            <a:r>
              <a:rPr lang="es-MX" dirty="0" smtClean="0"/>
              <a:t/>
            </a:r>
            <a:br>
              <a:rPr lang="es-MX" dirty="0" smtClean="0"/>
            </a:br>
            <a:r>
              <a:rPr lang="es-MX" dirty="0" smtClean="0"/>
              <a:t/>
            </a:r>
            <a:br>
              <a:rPr lang="es-MX" dirty="0" smtClean="0"/>
            </a:br>
            <a:r>
              <a:rPr lang="es-MX" dirty="0"/>
              <a:t>La hija embarazada también es preciosa para Dios. El papel de los padres es de enseñar y guiar a sus hijos a vivir vidas piadosas en todo lo que se enfrentan. Esta es una oportunidad primordial para hacer justamente eso. La chica puede tener miedo, y sentirse avergonzada y emocional, y es responsabilidad de sus padres ayudarla a ir más allá de la emoción y acercarse a su Padre Celestial.</a:t>
            </a:r>
            <a:r>
              <a:rPr lang="es-MX" dirty="0" smtClean="0"/>
              <a:t/>
            </a:r>
            <a:br>
              <a:rPr lang="es-MX" dirty="0" smtClean="0"/>
            </a:br>
            <a:endParaRPr lang="es-MX" dirty="0"/>
          </a:p>
        </p:txBody>
      </p:sp>
    </p:spTree>
    <p:extLst>
      <p:ext uri="{BB962C8B-B14F-4D97-AF65-F5344CB8AC3E}">
        <p14:creationId xmlns:p14="http://schemas.microsoft.com/office/powerpoint/2010/main" val="336619602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s-MX"/>
          </a:p>
        </p:txBody>
      </p:sp>
      <p:sp>
        <p:nvSpPr>
          <p:cNvPr id="3" name="Content Placeholder 2"/>
          <p:cNvSpPr>
            <a:spLocks noGrp="1"/>
          </p:cNvSpPr>
          <p:nvPr>
            <p:ph idx="1"/>
          </p:nvPr>
        </p:nvSpPr>
        <p:spPr/>
        <p:txBody>
          <a:bodyPr/>
          <a:lstStyle/>
          <a:p>
            <a:endParaRPr lang="es-MX"/>
          </a:p>
        </p:txBody>
      </p:sp>
    </p:spTree>
    <p:extLst>
      <p:ext uri="{BB962C8B-B14F-4D97-AF65-F5344CB8AC3E}">
        <p14:creationId xmlns:p14="http://schemas.microsoft.com/office/powerpoint/2010/main" val="7253388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6000" b="1" dirty="0" smtClean="0">
                <a:latin typeface="Agency FB" pitchFamily="34" charset="0"/>
              </a:rPr>
              <a:t>Caso #1</a:t>
            </a:r>
            <a:endParaRPr lang="es-MX" sz="6000" b="1" dirty="0">
              <a:latin typeface="Agency FB" pitchFamily="34" charset="0"/>
            </a:endParaRPr>
          </a:p>
        </p:txBody>
      </p:sp>
      <p:sp>
        <p:nvSpPr>
          <p:cNvPr id="3" name="Content Placeholder 2"/>
          <p:cNvSpPr>
            <a:spLocks noGrp="1"/>
          </p:cNvSpPr>
          <p:nvPr>
            <p:ph idx="1"/>
          </p:nvPr>
        </p:nvSpPr>
        <p:spPr>
          <a:xfrm>
            <a:off x="395536" y="1844824"/>
            <a:ext cx="8435280" cy="4785395"/>
          </a:xfrm>
        </p:spPr>
        <p:style>
          <a:lnRef idx="1">
            <a:schemeClr val="accent5"/>
          </a:lnRef>
          <a:fillRef idx="2">
            <a:schemeClr val="accent5"/>
          </a:fillRef>
          <a:effectRef idx="1">
            <a:schemeClr val="accent5"/>
          </a:effectRef>
          <a:fontRef idx="minor">
            <a:schemeClr val="dk1"/>
          </a:fontRef>
        </p:style>
        <p:txBody>
          <a:bodyPr>
            <a:normAutofit fontScale="92500"/>
          </a:bodyPr>
          <a:lstStyle/>
          <a:p>
            <a:pPr algn="just"/>
            <a:r>
              <a:rPr lang="es-MX" sz="3500" dirty="0" smtClean="0">
                <a:latin typeface="Agency FB" pitchFamily="34" charset="0"/>
              </a:rPr>
              <a:t>Un joven y una señorita de nuestra iglesia son novios. Ellos forman parte del liderazgo de la misma. Un día recibes la noticia de que la novia está embarazada. El padre de la novia viene y quiere que los obliguen a casarse. El padre del novio te dice que un error lo comete cualquiera pero que su hijo no debe casarse con la novia porque no la ama como para amarrarse toda la vida con ella.</a:t>
            </a:r>
          </a:p>
          <a:p>
            <a:pPr marL="0" indent="0" algn="ctr">
              <a:buNone/>
            </a:pPr>
            <a:r>
              <a:rPr lang="es-MX" sz="4400" b="1" dirty="0" smtClean="0">
                <a:latin typeface="Agency FB" pitchFamily="34" charset="0"/>
              </a:rPr>
              <a:t>¿Qué harías tú  como pastor de dicha iglesia?</a:t>
            </a:r>
            <a:endParaRPr lang="es-MX" sz="4400" b="1" dirty="0">
              <a:latin typeface="Agency FB" pitchFamily="34" charset="0"/>
            </a:endParaRPr>
          </a:p>
          <a:p>
            <a:pPr marL="0" indent="0">
              <a:buNone/>
            </a:pPr>
            <a:endParaRPr lang="es-MX" dirty="0">
              <a:latin typeface="Agency FB" pitchFamily="34" charset="0"/>
            </a:endParaRPr>
          </a:p>
        </p:txBody>
      </p:sp>
      <p:pic>
        <p:nvPicPr>
          <p:cNvPr id="2050" name="Picture 2" descr="C:\Users\user\Pictures\Bacobampo\download (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00436" y="116632"/>
            <a:ext cx="2485756" cy="1512168"/>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99961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1000"/>
                                        <p:tgtEl>
                                          <p:spTgt spid="3">
                                            <p:bg/>
                                          </p:spTgt>
                                        </p:tgtEl>
                                      </p:cBhvr>
                                    </p:animEffect>
                                    <p:anim calcmode="lin" valueType="num">
                                      <p:cBhvr>
                                        <p:cTn id="8" dur="1000" fill="hold"/>
                                        <p:tgtEl>
                                          <p:spTgt spid="3">
                                            <p:bg/>
                                          </p:spTgt>
                                        </p:tgtEl>
                                        <p:attrNameLst>
                                          <p:attrName>ppt_x</p:attrName>
                                        </p:attrNameLst>
                                      </p:cBhvr>
                                      <p:tavLst>
                                        <p:tav tm="0">
                                          <p:val>
                                            <p:strVal val="#ppt_x"/>
                                          </p:val>
                                        </p:tav>
                                        <p:tav tm="100000">
                                          <p:val>
                                            <p:strVal val="#ppt_x"/>
                                          </p:val>
                                        </p:tav>
                                      </p:tavLst>
                                    </p:anim>
                                    <p:anim calcmode="lin" valueType="num">
                                      <p:cBhvr>
                                        <p:cTn id="9" dur="1000" fill="hold"/>
                                        <p:tgtEl>
                                          <p:spTgt spid="3">
                                            <p:bg/>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7" presetClass="emph" presetSubtype="0" fill="remove" nodeType="clickEffect">
                                  <p:stCondLst>
                                    <p:cond delay="0"/>
                                  </p:stCondLst>
                                  <p:childTnLst>
                                    <p:animClr clrSpc="rgb" dir="cw">
                                      <p:cBhvr override="childStyle">
                                        <p:cTn id="20" dur="250" autoRev="1" fill="remove"/>
                                        <p:tgtEl>
                                          <p:spTgt spid="3">
                                            <p:txEl>
                                              <p:pRg st="1" end="1"/>
                                            </p:txEl>
                                          </p:spTgt>
                                        </p:tgtEl>
                                        <p:attrNameLst>
                                          <p:attrName>style.color</p:attrName>
                                        </p:attrNameLst>
                                      </p:cBhvr>
                                      <p:to>
                                        <a:schemeClr val="bg1"/>
                                      </p:to>
                                    </p:animClr>
                                    <p:animClr clrSpc="rgb" dir="cw">
                                      <p:cBhvr>
                                        <p:cTn id="21" dur="250" autoRev="1" fill="remove"/>
                                        <p:tgtEl>
                                          <p:spTgt spid="3">
                                            <p:txEl>
                                              <p:pRg st="1" end="1"/>
                                            </p:txEl>
                                          </p:spTgt>
                                        </p:tgtEl>
                                        <p:attrNameLst>
                                          <p:attrName>fillcolor</p:attrName>
                                        </p:attrNameLst>
                                      </p:cBhvr>
                                      <p:to>
                                        <a:schemeClr val="bg1"/>
                                      </p:to>
                                    </p:animClr>
                                    <p:set>
                                      <p:cBhvr>
                                        <p:cTn id="22" dur="250" autoRev="1" fill="remove"/>
                                        <p:tgtEl>
                                          <p:spTgt spid="3">
                                            <p:txEl>
                                              <p:pRg st="1" end="1"/>
                                            </p:txEl>
                                          </p:spTgt>
                                        </p:tgtEl>
                                        <p:attrNameLst>
                                          <p:attrName>fill.type</p:attrName>
                                        </p:attrNameLst>
                                      </p:cBhvr>
                                      <p:to>
                                        <p:strVal val="solid"/>
                                      </p:to>
                                    </p:set>
                                    <p:set>
                                      <p:cBhvr>
                                        <p:cTn id="23" dur="250" autoRev="1" fill="remove"/>
                                        <p:tgtEl>
                                          <p:spTgt spid="3">
                                            <p:txEl>
                                              <p:pRg st="1" end="1"/>
                                            </p:tx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1143000"/>
          </a:xfrm>
        </p:spPr>
        <p:txBody>
          <a:bodyPr>
            <a:normAutofit fontScale="90000"/>
          </a:bodyPr>
          <a:lstStyle/>
          <a:p>
            <a:r>
              <a:rPr lang="es-MX" sz="6700" b="1" dirty="0" smtClean="0">
                <a:latin typeface="Agency FB" pitchFamily="34" charset="0"/>
              </a:rPr>
              <a:t>Puntos que resaltar:</a:t>
            </a:r>
            <a:r>
              <a:rPr lang="es-MX" dirty="0" smtClean="0"/>
              <a:t/>
            </a:r>
            <a:br>
              <a:rPr lang="es-MX" dirty="0" smtClean="0"/>
            </a:br>
            <a:endParaRPr lang="es-MX" dirty="0"/>
          </a:p>
        </p:txBody>
      </p:sp>
      <p:sp>
        <p:nvSpPr>
          <p:cNvPr id="3" name="Content Placeholder 2"/>
          <p:cNvSpPr>
            <a:spLocks noGrp="1"/>
          </p:cNvSpPr>
          <p:nvPr>
            <p:ph idx="1"/>
          </p:nvPr>
        </p:nvSpPr>
        <p:spPr>
          <a:xfrm>
            <a:off x="457200" y="1124744"/>
            <a:ext cx="8229600" cy="5559499"/>
          </a:xfrm>
        </p:spPr>
        <p:style>
          <a:lnRef idx="1">
            <a:schemeClr val="accent2"/>
          </a:lnRef>
          <a:fillRef idx="2">
            <a:schemeClr val="accent2"/>
          </a:fillRef>
          <a:effectRef idx="1">
            <a:schemeClr val="accent2"/>
          </a:effectRef>
          <a:fontRef idx="minor">
            <a:schemeClr val="dk1"/>
          </a:fontRef>
        </p:style>
        <p:txBody>
          <a:bodyPr>
            <a:noAutofit/>
          </a:bodyPr>
          <a:lstStyle/>
          <a:p>
            <a:pPr marL="0" indent="0" algn="just">
              <a:buNone/>
            </a:pPr>
            <a:r>
              <a:rPr lang="es-MX" sz="3600" dirty="0" smtClean="0">
                <a:latin typeface="Agency FB" pitchFamily="34" charset="0"/>
              </a:rPr>
              <a:t>1. Conocer el contexto/trasfondo.</a:t>
            </a:r>
          </a:p>
          <a:p>
            <a:pPr marL="0" indent="0" algn="just">
              <a:buNone/>
            </a:pPr>
            <a:r>
              <a:rPr lang="es-MX" sz="3600" dirty="0" smtClean="0">
                <a:latin typeface="Agency FB" pitchFamily="34" charset="0"/>
              </a:rPr>
              <a:t>2. Permitir que los jóvenes expongan sus diversas soluciones.</a:t>
            </a:r>
          </a:p>
          <a:p>
            <a:pPr marL="0" indent="0" algn="just">
              <a:buNone/>
            </a:pPr>
            <a:r>
              <a:rPr lang="es-MX" sz="3600" dirty="0" smtClean="0">
                <a:latin typeface="Agency FB" pitchFamily="34" charset="0"/>
              </a:rPr>
              <a:t>3. Plantear a los jóvenes las consecuencias de cada una de las posibles decisiones y orientarlos en su decisión.</a:t>
            </a:r>
          </a:p>
          <a:p>
            <a:pPr marL="0" indent="0" algn="just">
              <a:buNone/>
            </a:pPr>
            <a:r>
              <a:rPr lang="es-MX" sz="3600" dirty="0" smtClean="0">
                <a:latin typeface="Agency FB" pitchFamily="34" charset="0"/>
              </a:rPr>
              <a:t>4. Pedir a los padres se les permita a los hijos tomar su decisión y aceptarla.</a:t>
            </a:r>
            <a:endParaRPr lang="es-MX" sz="3600" dirty="0">
              <a:latin typeface="Agency FB" pitchFamily="34" charset="0"/>
            </a:endParaRPr>
          </a:p>
        </p:txBody>
      </p:sp>
      <p:pic>
        <p:nvPicPr>
          <p:cNvPr id="3074" name="Picture 2" descr="C:\Users\user\Pictures\Bacobampo\download (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88024" y="4797152"/>
            <a:ext cx="3528392" cy="2060848"/>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40465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wipe(down)">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ipe(down)">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wipe(down)">
                                      <p:cBhvr>
                                        <p:cTn id="2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MX" dirty="0" smtClean="0"/>
              <a:t/>
            </a:r>
            <a:br>
              <a:rPr lang="es-MX" dirty="0" smtClean="0"/>
            </a:br>
            <a:r>
              <a:rPr lang="es-MX" sz="6000" b="1" dirty="0" smtClean="0">
                <a:latin typeface="Agency FB" pitchFamily="34" charset="0"/>
              </a:rPr>
              <a:t>James D. Hamilton.</a:t>
            </a:r>
            <a:r>
              <a:rPr lang="es-MX" dirty="0" smtClean="0"/>
              <a:t/>
            </a:r>
            <a:br>
              <a:rPr lang="es-MX" dirty="0" smtClean="0"/>
            </a:br>
            <a:endParaRPr lang="es-MX" dirty="0"/>
          </a:p>
        </p:txBody>
      </p:sp>
      <p:sp>
        <p:nvSpPr>
          <p:cNvPr id="3" name="Content Placeholder 2"/>
          <p:cNvSpPr>
            <a:spLocks noGrp="1"/>
          </p:cNvSpPr>
          <p:nvPr>
            <p:ph idx="1"/>
          </p:nvPr>
        </p:nvSpPr>
        <p:spPr>
          <a:xfrm>
            <a:off x="467544" y="1772816"/>
            <a:ext cx="8229600" cy="4781128"/>
          </a:xfrm>
        </p:spPr>
        <p:txBody>
          <a:bodyPr>
            <a:normAutofit lnSpcReduction="10000"/>
          </a:bodyPr>
          <a:lstStyle/>
          <a:p>
            <a:pPr marL="0" indent="0" algn="just">
              <a:buNone/>
            </a:pPr>
            <a:r>
              <a:rPr lang="es-MX" dirty="0" smtClean="0">
                <a:latin typeface="Agency FB" pitchFamily="34" charset="0"/>
              </a:rPr>
              <a:t>El ministerio del pastor consejero. </a:t>
            </a:r>
          </a:p>
          <a:p>
            <a:pPr marL="0" indent="0" algn="just">
              <a:buNone/>
            </a:pPr>
            <a:r>
              <a:rPr lang="es-MX" u="sng" dirty="0" smtClean="0">
                <a:latin typeface="Agency FB" pitchFamily="34" charset="0"/>
              </a:rPr>
              <a:t>El pastor desarrollara 4 funciones principales. P 93-95</a:t>
            </a:r>
            <a:endParaRPr lang="es-MX" dirty="0"/>
          </a:p>
          <a:p>
            <a:pPr algn="just">
              <a:buFont typeface="Wingdings" pitchFamily="2" charset="2"/>
              <a:buChar char="§"/>
            </a:pPr>
            <a:r>
              <a:rPr lang="es-MX" dirty="0" smtClean="0">
                <a:latin typeface="Agency FB" pitchFamily="34" charset="0"/>
              </a:rPr>
              <a:t>a)</a:t>
            </a:r>
            <a:r>
              <a:rPr lang="es-MX" b="1" u="sng" dirty="0" smtClean="0">
                <a:latin typeface="Agency FB" pitchFamily="34" charset="0"/>
              </a:rPr>
              <a:t> Escuchar </a:t>
            </a:r>
            <a:r>
              <a:rPr lang="es-MX" dirty="0" smtClean="0">
                <a:latin typeface="Agency FB" pitchFamily="34" charset="0"/>
              </a:rPr>
              <a:t>cuidadosamente lo que se dice y no se dice para obtener una información adecuada de datos precisos. Estos serán usados después al llevar a cabo la función de analizar.</a:t>
            </a:r>
          </a:p>
          <a:p>
            <a:pPr algn="just">
              <a:buFont typeface="Wingdings" pitchFamily="2" charset="2"/>
              <a:buChar char="§"/>
            </a:pPr>
            <a:r>
              <a:rPr lang="es-MX" dirty="0" smtClean="0">
                <a:latin typeface="Agency FB" pitchFamily="34" charset="0"/>
              </a:rPr>
              <a:t>b) Las </a:t>
            </a:r>
            <a:r>
              <a:rPr lang="es-MX" b="1" u="sng" dirty="0" smtClean="0">
                <a:latin typeface="Agency FB" pitchFamily="34" charset="0"/>
              </a:rPr>
              <a:t>preguntas</a:t>
            </a:r>
            <a:r>
              <a:rPr lang="es-MX" dirty="0" smtClean="0">
                <a:latin typeface="Agency FB" pitchFamily="34" charset="0"/>
              </a:rPr>
              <a:t> deben guiar a escudriñar los niveles profundos de los sentimientos de sus feligreses, obteniendo la cantidad y tipo de información que necesita para poder hacer su análisis.</a:t>
            </a:r>
            <a:endParaRPr lang="es-MX" dirty="0">
              <a:latin typeface="Agency FB" pitchFamily="34" charset="0"/>
            </a:endParaRPr>
          </a:p>
        </p:txBody>
      </p:sp>
      <p:pic>
        <p:nvPicPr>
          <p:cNvPr id="4098" name="Picture 2" descr="C:\Users\user\Pictures\Bacobampo\download (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88" y="39391"/>
            <a:ext cx="2143125" cy="2143125"/>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2575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3">
                                            <p:txEl>
                                              <p:pRg st="3" end="3"/>
                                            </p:txEl>
                                          </p:spTgt>
                                        </p:tgtEl>
                                        <p:attrNameLst>
                                          <p:attrName>style.visibility</p:attrName>
                                        </p:attrNameLst>
                                      </p:cBhvr>
                                      <p:to>
                                        <p:strVal val="visible"/>
                                      </p:to>
                                    </p:set>
                                    <p:animEffect transition="in" filter="wipe(down)">
                                      <p:cBhvr>
                                        <p:cTn id="61" dur="580">
                                          <p:stCondLst>
                                            <p:cond delay="0"/>
                                          </p:stCondLst>
                                        </p:cTn>
                                        <p:tgtEl>
                                          <p:spTgt spid="3">
                                            <p:txEl>
                                              <p:pRg st="3" end="3"/>
                                            </p:txEl>
                                          </p:spTgt>
                                        </p:tgtEl>
                                      </p:cBhvr>
                                    </p:animEffect>
                                    <p:anim calcmode="lin" valueType="num">
                                      <p:cBhvr>
                                        <p:cTn id="6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3" end="3"/>
                                            </p:txEl>
                                          </p:spTgt>
                                        </p:tgtEl>
                                      </p:cBhvr>
                                      <p:to x="100000" y="60000"/>
                                    </p:animScale>
                                    <p:animScale>
                                      <p:cBhvr>
                                        <p:cTn id="68" dur="166" decel="50000">
                                          <p:stCondLst>
                                            <p:cond delay="676"/>
                                          </p:stCondLst>
                                        </p:cTn>
                                        <p:tgtEl>
                                          <p:spTgt spid="3">
                                            <p:txEl>
                                              <p:pRg st="3" end="3"/>
                                            </p:txEl>
                                          </p:spTgt>
                                        </p:tgtEl>
                                      </p:cBhvr>
                                      <p:to x="100000" y="100000"/>
                                    </p:animScale>
                                    <p:animScale>
                                      <p:cBhvr>
                                        <p:cTn id="69" dur="26">
                                          <p:stCondLst>
                                            <p:cond delay="1312"/>
                                          </p:stCondLst>
                                        </p:cTn>
                                        <p:tgtEl>
                                          <p:spTgt spid="3">
                                            <p:txEl>
                                              <p:pRg st="3" end="3"/>
                                            </p:txEl>
                                          </p:spTgt>
                                        </p:tgtEl>
                                      </p:cBhvr>
                                      <p:to x="100000" y="80000"/>
                                    </p:animScale>
                                    <p:animScale>
                                      <p:cBhvr>
                                        <p:cTn id="70" dur="166" decel="50000">
                                          <p:stCondLst>
                                            <p:cond delay="1338"/>
                                          </p:stCondLst>
                                        </p:cTn>
                                        <p:tgtEl>
                                          <p:spTgt spid="3">
                                            <p:txEl>
                                              <p:pRg st="3" end="3"/>
                                            </p:txEl>
                                          </p:spTgt>
                                        </p:tgtEl>
                                      </p:cBhvr>
                                      <p:to x="100000" y="100000"/>
                                    </p:animScale>
                                    <p:animScale>
                                      <p:cBhvr>
                                        <p:cTn id="71" dur="26">
                                          <p:stCondLst>
                                            <p:cond delay="1642"/>
                                          </p:stCondLst>
                                        </p:cTn>
                                        <p:tgtEl>
                                          <p:spTgt spid="3">
                                            <p:txEl>
                                              <p:pRg st="3" end="3"/>
                                            </p:txEl>
                                          </p:spTgt>
                                        </p:tgtEl>
                                      </p:cBhvr>
                                      <p:to x="100000" y="90000"/>
                                    </p:animScale>
                                    <p:animScale>
                                      <p:cBhvr>
                                        <p:cTn id="72" dur="166" decel="50000">
                                          <p:stCondLst>
                                            <p:cond delay="1668"/>
                                          </p:stCondLst>
                                        </p:cTn>
                                        <p:tgtEl>
                                          <p:spTgt spid="3">
                                            <p:txEl>
                                              <p:pRg st="3" end="3"/>
                                            </p:txEl>
                                          </p:spTgt>
                                        </p:tgtEl>
                                      </p:cBhvr>
                                      <p:to x="100000" y="100000"/>
                                    </p:animScale>
                                    <p:animScale>
                                      <p:cBhvr>
                                        <p:cTn id="73" dur="26">
                                          <p:stCondLst>
                                            <p:cond delay="1808"/>
                                          </p:stCondLst>
                                        </p:cTn>
                                        <p:tgtEl>
                                          <p:spTgt spid="3">
                                            <p:txEl>
                                              <p:pRg st="3" end="3"/>
                                            </p:txEl>
                                          </p:spTgt>
                                        </p:tgtEl>
                                      </p:cBhvr>
                                      <p:to x="100000" y="95000"/>
                                    </p:animScale>
                                    <p:animScale>
                                      <p:cBhvr>
                                        <p:cTn id="74" dur="166" decel="50000">
                                          <p:stCondLst>
                                            <p:cond delay="1834"/>
                                          </p:stCondLst>
                                        </p:cTn>
                                        <p:tgtEl>
                                          <p:spTgt spid="3">
                                            <p:txEl>
                                              <p:pRg st="3" end="3"/>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5400" b="1" dirty="0" smtClean="0">
                <a:latin typeface="Agency FB" pitchFamily="34" charset="0"/>
              </a:rPr>
              <a:t>James D. Hamilton.</a:t>
            </a:r>
            <a:endParaRPr lang="es-MX" sz="5400" dirty="0"/>
          </a:p>
        </p:txBody>
      </p:sp>
      <p:sp>
        <p:nvSpPr>
          <p:cNvPr id="3" name="Content Placeholder 2"/>
          <p:cNvSpPr>
            <a:spLocks noGrp="1"/>
          </p:cNvSpPr>
          <p:nvPr>
            <p:ph idx="1"/>
          </p:nvPr>
        </p:nvSpPr>
        <p:spPr>
          <a:xfrm>
            <a:off x="457200" y="1340768"/>
            <a:ext cx="8229600" cy="4785395"/>
          </a:xfrm>
        </p:spPr>
        <p:txBody>
          <a:bodyPr/>
          <a:lstStyle/>
          <a:p>
            <a:pPr algn="just">
              <a:buFont typeface="Wingdings" pitchFamily="2" charset="2"/>
              <a:buChar char="§"/>
            </a:pPr>
            <a:r>
              <a:rPr lang="es-MX" b="1" u="sng" dirty="0" smtClean="0">
                <a:latin typeface="Agency FB" pitchFamily="34" charset="0"/>
              </a:rPr>
              <a:t>Analizar.</a:t>
            </a:r>
          </a:p>
          <a:p>
            <a:pPr marL="0" indent="0" algn="just">
              <a:buNone/>
            </a:pPr>
            <a:r>
              <a:rPr lang="es-MX" dirty="0" smtClean="0">
                <a:latin typeface="Agency FB" pitchFamily="34" charset="0"/>
              </a:rPr>
              <a:t>c) Después de conocer el contexto se estudian las posibles soluciones.</a:t>
            </a:r>
          </a:p>
          <a:p>
            <a:pPr algn="just">
              <a:buFont typeface="Wingdings" pitchFamily="2" charset="2"/>
              <a:buChar char="§"/>
            </a:pPr>
            <a:r>
              <a:rPr lang="es-MX" b="1" u="sng" dirty="0" smtClean="0">
                <a:latin typeface="Agency FB" pitchFamily="34" charset="0"/>
              </a:rPr>
              <a:t> Enseñar</a:t>
            </a:r>
            <a:r>
              <a:rPr lang="es-MX" dirty="0" smtClean="0">
                <a:latin typeface="Agency FB" pitchFamily="34" charset="0"/>
              </a:rPr>
              <a:t>.</a:t>
            </a:r>
          </a:p>
          <a:p>
            <a:pPr marL="0" indent="0" algn="just">
              <a:buNone/>
            </a:pPr>
            <a:r>
              <a:rPr lang="es-MX" dirty="0" smtClean="0">
                <a:latin typeface="Agency FB" pitchFamily="34" charset="0"/>
              </a:rPr>
              <a:t> d) Se muestra las consecuencias de las distintas soluciones, mostrando un punto de vista cristiano de cada una de ellas.</a:t>
            </a:r>
            <a:endParaRPr lang="es-MX" dirty="0">
              <a:latin typeface="Agency FB" pitchFamily="34" charset="0"/>
            </a:endParaRPr>
          </a:p>
        </p:txBody>
      </p:sp>
    </p:spTree>
    <p:extLst>
      <p:ext uri="{BB962C8B-B14F-4D97-AF65-F5344CB8AC3E}">
        <p14:creationId xmlns:p14="http://schemas.microsoft.com/office/powerpoint/2010/main" val="2495788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3">
                                            <p:txEl>
                                              <p:pRg st="3" end="3"/>
                                            </p:txEl>
                                          </p:spTgt>
                                        </p:tgtEl>
                                        <p:attrNameLst>
                                          <p:attrName>style.visibility</p:attrName>
                                        </p:attrNameLst>
                                      </p:cBhvr>
                                      <p:to>
                                        <p:strVal val="visible"/>
                                      </p:to>
                                    </p:set>
                                    <p:animEffect transition="in" filter="wipe(down)">
                                      <p:cBhvr>
                                        <p:cTn id="61" dur="580">
                                          <p:stCondLst>
                                            <p:cond delay="0"/>
                                          </p:stCondLst>
                                        </p:cTn>
                                        <p:tgtEl>
                                          <p:spTgt spid="3">
                                            <p:txEl>
                                              <p:pRg st="3" end="3"/>
                                            </p:txEl>
                                          </p:spTgt>
                                        </p:tgtEl>
                                      </p:cBhvr>
                                    </p:animEffect>
                                    <p:anim calcmode="lin" valueType="num">
                                      <p:cBhvr>
                                        <p:cTn id="6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3" end="3"/>
                                            </p:txEl>
                                          </p:spTgt>
                                        </p:tgtEl>
                                      </p:cBhvr>
                                      <p:to x="100000" y="60000"/>
                                    </p:animScale>
                                    <p:animScale>
                                      <p:cBhvr>
                                        <p:cTn id="68" dur="166" decel="50000">
                                          <p:stCondLst>
                                            <p:cond delay="676"/>
                                          </p:stCondLst>
                                        </p:cTn>
                                        <p:tgtEl>
                                          <p:spTgt spid="3">
                                            <p:txEl>
                                              <p:pRg st="3" end="3"/>
                                            </p:txEl>
                                          </p:spTgt>
                                        </p:tgtEl>
                                      </p:cBhvr>
                                      <p:to x="100000" y="100000"/>
                                    </p:animScale>
                                    <p:animScale>
                                      <p:cBhvr>
                                        <p:cTn id="69" dur="26">
                                          <p:stCondLst>
                                            <p:cond delay="1312"/>
                                          </p:stCondLst>
                                        </p:cTn>
                                        <p:tgtEl>
                                          <p:spTgt spid="3">
                                            <p:txEl>
                                              <p:pRg st="3" end="3"/>
                                            </p:txEl>
                                          </p:spTgt>
                                        </p:tgtEl>
                                      </p:cBhvr>
                                      <p:to x="100000" y="80000"/>
                                    </p:animScale>
                                    <p:animScale>
                                      <p:cBhvr>
                                        <p:cTn id="70" dur="166" decel="50000">
                                          <p:stCondLst>
                                            <p:cond delay="1338"/>
                                          </p:stCondLst>
                                        </p:cTn>
                                        <p:tgtEl>
                                          <p:spTgt spid="3">
                                            <p:txEl>
                                              <p:pRg st="3" end="3"/>
                                            </p:txEl>
                                          </p:spTgt>
                                        </p:tgtEl>
                                      </p:cBhvr>
                                      <p:to x="100000" y="100000"/>
                                    </p:animScale>
                                    <p:animScale>
                                      <p:cBhvr>
                                        <p:cTn id="71" dur="26">
                                          <p:stCondLst>
                                            <p:cond delay="1642"/>
                                          </p:stCondLst>
                                        </p:cTn>
                                        <p:tgtEl>
                                          <p:spTgt spid="3">
                                            <p:txEl>
                                              <p:pRg st="3" end="3"/>
                                            </p:txEl>
                                          </p:spTgt>
                                        </p:tgtEl>
                                      </p:cBhvr>
                                      <p:to x="100000" y="90000"/>
                                    </p:animScale>
                                    <p:animScale>
                                      <p:cBhvr>
                                        <p:cTn id="72" dur="166" decel="50000">
                                          <p:stCondLst>
                                            <p:cond delay="1668"/>
                                          </p:stCondLst>
                                        </p:cTn>
                                        <p:tgtEl>
                                          <p:spTgt spid="3">
                                            <p:txEl>
                                              <p:pRg st="3" end="3"/>
                                            </p:txEl>
                                          </p:spTgt>
                                        </p:tgtEl>
                                      </p:cBhvr>
                                      <p:to x="100000" y="100000"/>
                                    </p:animScale>
                                    <p:animScale>
                                      <p:cBhvr>
                                        <p:cTn id="73" dur="26">
                                          <p:stCondLst>
                                            <p:cond delay="1808"/>
                                          </p:stCondLst>
                                        </p:cTn>
                                        <p:tgtEl>
                                          <p:spTgt spid="3">
                                            <p:txEl>
                                              <p:pRg st="3" end="3"/>
                                            </p:txEl>
                                          </p:spTgt>
                                        </p:tgtEl>
                                      </p:cBhvr>
                                      <p:to x="100000" y="95000"/>
                                    </p:animScale>
                                    <p:animScale>
                                      <p:cBhvr>
                                        <p:cTn id="74" dur="166" decel="50000">
                                          <p:stCondLst>
                                            <p:cond delay="1834"/>
                                          </p:stCondLst>
                                        </p:cTn>
                                        <p:tgtEl>
                                          <p:spTgt spid="3">
                                            <p:txEl>
                                              <p:pRg st="3" end="3"/>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MX" dirty="0" smtClean="0"/>
              <a:t/>
            </a:r>
            <a:br>
              <a:rPr lang="es-MX" dirty="0" smtClean="0"/>
            </a:br>
            <a:r>
              <a:rPr lang="es-MX" sz="6700" b="1" dirty="0" smtClean="0">
                <a:latin typeface="Agency FB" pitchFamily="34" charset="0"/>
              </a:rPr>
              <a:t>Gary R. Collins</a:t>
            </a:r>
            <a:r>
              <a:rPr lang="es-MX" dirty="0" smtClean="0"/>
              <a:t/>
            </a:r>
            <a:br>
              <a:rPr lang="es-MX" dirty="0" smtClean="0"/>
            </a:br>
            <a:endParaRPr lang="es-MX" dirty="0"/>
          </a:p>
        </p:txBody>
      </p:sp>
      <p:sp>
        <p:nvSpPr>
          <p:cNvPr id="3" name="Content Placeholder 2"/>
          <p:cNvSpPr>
            <a:spLocks noGrp="1"/>
          </p:cNvSpPr>
          <p:nvPr>
            <p:ph idx="1"/>
          </p:nvPr>
        </p:nvSpPr>
        <p:spPr>
          <a:xfrm>
            <a:off x="467544" y="1916832"/>
            <a:ext cx="8229600" cy="4525963"/>
          </a:xfrm>
        </p:spPr>
        <p:txBody>
          <a:bodyPr>
            <a:normAutofit lnSpcReduction="10000"/>
          </a:bodyPr>
          <a:lstStyle/>
          <a:p>
            <a:pPr marL="0" indent="0">
              <a:buNone/>
            </a:pPr>
            <a:r>
              <a:rPr lang="es-MX" dirty="0" smtClean="0">
                <a:latin typeface="Agency FB" pitchFamily="34" charset="0"/>
              </a:rPr>
              <a:t>Consejería cristiana efectiva. P 123</a:t>
            </a:r>
          </a:p>
          <a:p>
            <a:pPr marL="0" indent="0">
              <a:buNone/>
            </a:pPr>
            <a:r>
              <a:rPr lang="es-MX" dirty="0" smtClean="0">
                <a:latin typeface="Agency FB" pitchFamily="34" charset="0"/>
              </a:rPr>
              <a:t> El consejero debe animar a la pareja</a:t>
            </a:r>
          </a:p>
          <a:p>
            <a:pPr algn="just">
              <a:buFont typeface="Wingdings" pitchFamily="2" charset="2"/>
              <a:buChar char="ü"/>
            </a:pPr>
            <a:r>
              <a:rPr lang="es-MX" dirty="0" smtClean="0">
                <a:latin typeface="Agency FB" pitchFamily="34" charset="0"/>
              </a:rPr>
              <a:t>El consejero debe animar a la pareja a informarlo a sus padres si esto no se ha hecho.</a:t>
            </a:r>
          </a:p>
          <a:p>
            <a:pPr algn="just">
              <a:buFont typeface="Wingdings" pitchFamily="2" charset="2"/>
              <a:buChar char="ü"/>
            </a:pPr>
            <a:r>
              <a:rPr lang="es-MX" dirty="0" smtClean="0">
                <a:latin typeface="Agency FB" pitchFamily="34" charset="0"/>
              </a:rPr>
              <a:t>También deben obtener atención médica adecuada.</a:t>
            </a:r>
          </a:p>
          <a:p>
            <a:pPr algn="just">
              <a:buFont typeface="Wingdings" pitchFamily="2" charset="2"/>
              <a:buChar char="ü"/>
            </a:pPr>
            <a:r>
              <a:rPr lang="es-MX" dirty="0" smtClean="0">
                <a:latin typeface="Agency FB" pitchFamily="34" charset="0"/>
              </a:rPr>
              <a:t> Los sentimientos de vergüenza, culpa y desencanto deben de trabajarse con la pareja y deberá ayudárseles a decidir cuál es el siguiente paso. Esto también debe hacerse con los padres.</a:t>
            </a:r>
            <a:endParaRPr lang="es-MX" dirty="0">
              <a:latin typeface="Agency FB" pitchFamily="34" charset="0"/>
            </a:endParaRPr>
          </a:p>
        </p:txBody>
      </p:sp>
      <p:pic>
        <p:nvPicPr>
          <p:cNvPr id="5122" name="Picture 2" descr="C:\Users\user\Pictures\Bacobampo\12-mother-in-law-12121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76256" y="404664"/>
            <a:ext cx="2125927" cy="1594445"/>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692045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ircle(in)">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MX" sz="6000" b="1" dirty="0" smtClean="0">
                <a:latin typeface="Agency FB" pitchFamily="34" charset="0"/>
              </a:rPr>
              <a:t>Gary R. Collins</a:t>
            </a:r>
            <a:endParaRPr lang="es-MX" sz="6000" dirty="0"/>
          </a:p>
        </p:txBody>
      </p:sp>
      <p:sp>
        <p:nvSpPr>
          <p:cNvPr id="3" name="Content Placeholder 2"/>
          <p:cNvSpPr>
            <a:spLocks noGrp="1"/>
          </p:cNvSpPr>
          <p:nvPr>
            <p:ph idx="1"/>
          </p:nvPr>
        </p:nvSpPr>
        <p:spPr/>
        <p:txBody>
          <a:bodyPr>
            <a:noAutofit/>
          </a:bodyPr>
          <a:lstStyle/>
          <a:p>
            <a:pPr marL="0" indent="0" algn="just">
              <a:buNone/>
            </a:pPr>
            <a:r>
              <a:rPr lang="es-MX" u="sng" dirty="0" smtClean="0">
                <a:latin typeface="Agency FB" pitchFamily="34" charset="0"/>
              </a:rPr>
              <a:t>Matrimonio inmediato</a:t>
            </a:r>
          </a:p>
          <a:p>
            <a:pPr algn="just">
              <a:buFont typeface="Wingdings" pitchFamily="2" charset="2"/>
              <a:buChar char="ü"/>
            </a:pPr>
            <a:r>
              <a:rPr lang="es-MX" dirty="0" smtClean="0">
                <a:latin typeface="Agency FB" pitchFamily="34" charset="0"/>
              </a:rPr>
              <a:t>No son necesariamente la mejor solución.</a:t>
            </a:r>
          </a:p>
          <a:p>
            <a:pPr algn="just">
              <a:buFont typeface="Wingdings" pitchFamily="2" charset="2"/>
              <a:buChar char="ü"/>
            </a:pPr>
            <a:r>
              <a:rPr lang="es-MX" dirty="0" smtClean="0">
                <a:latin typeface="Agency FB" pitchFamily="34" charset="0"/>
              </a:rPr>
              <a:t> Si es forzado generalmente terminan en pelea e infidelidad.</a:t>
            </a:r>
          </a:p>
          <a:p>
            <a:pPr algn="just">
              <a:buFont typeface="Wingdings" pitchFamily="2" charset="2"/>
              <a:buChar char="ü"/>
            </a:pPr>
            <a:r>
              <a:rPr lang="es-MX" dirty="0" smtClean="0">
                <a:latin typeface="Agency FB" pitchFamily="34" charset="0"/>
              </a:rPr>
              <a:t> El matrimonio solo es recomendable si a pesar de las circunstancias mencionadas anteriormente indican que hay posibilidades de una relación exitosa.</a:t>
            </a:r>
            <a:endParaRPr lang="es-MX" dirty="0">
              <a:latin typeface="Agency FB" pitchFamily="34" charset="0"/>
            </a:endParaRPr>
          </a:p>
        </p:txBody>
      </p:sp>
    </p:spTree>
    <p:extLst>
      <p:ext uri="{BB962C8B-B14F-4D97-AF65-F5344CB8AC3E}">
        <p14:creationId xmlns:p14="http://schemas.microsoft.com/office/powerpoint/2010/main" val="2006909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MX" sz="6700" b="1" dirty="0" smtClean="0">
                <a:latin typeface="Agency FB" pitchFamily="34" charset="0"/>
              </a:rPr>
              <a:t/>
            </a:r>
            <a:br>
              <a:rPr lang="es-MX" sz="6700" b="1" dirty="0" smtClean="0">
                <a:latin typeface="Agency FB" pitchFamily="34" charset="0"/>
              </a:rPr>
            </a:br>
            <a:r>
              <a:rPr lang="es-MX" sz="6700" b="1" dirty="0" smtClean="0">
                <a:latin typeface="Agency FB" pitchFamily="34" charset="0"/>
              </a:rPr>
              <a:t>James E. Giles.</a:t>
            </a:r>
            <a:r>
              <a:rPr lang="es-MX" dirty="0" smtClean="0"/>
              <a:t/>
            </a:r>
            <a:br>
              <a:rPr lang="es-MX" dirty="0" smtClean="0"/>
            </a:br>
            <a:endParaRPr lang="es-MX" dirty="0"/>
          </a:p>
        </p:txBody>
      </p:sp>
      <p:sp>
        <p:nvSpPr>
          <p:cNvPr id="3" name="Content Placeholder 2"/>
          <p:cNvSpPr>
            <a:spLocks noGrp="1"/>
          </p:cNvSpPr>
          <p:nvPr>
            <p:ph idx="1"/>
          </p:nvPr>
        </p:nvSpPr>
        <p:spPr>
          <a:xfrm>
            <a:off x="457200" y="1600200"/>
            <a:ext cx="8229600" cy="4853136"/>
          </a:xfrm>
        </p:spPr>
        <p:txBody>
          <a:bodyPr>
            <a:noAutofit/>
          </a:bodyPr>
          <a:lstStyle/>
          <a:p>
            <a:pPr marL="0" indent="0" algn="just">
              <a:buNone/>
            </a:pPr>
            <a:r>
              <a:rPr lang="es-MX" sz="2800" u="sng" dirty="0" smtClean="0">
                <a:latin typeface="Agency FB" pitchFamily="34" charset="0"/>
              </a:rPr>
              <a:t>El ministerio del pastor consejero. P 162-165</a:t>
            </a:r>
          </a:p>
          <a:p>
            <a:pPr algn="just">
              <a:buFont typeface="Wingdings" pitchFamily="2" charset="2"/>
              <a:buChar char="Ø"/>
            </a:pPr>
            <a:r>
              <a:rPr lang="es-MX" sz="2800" dirty="0" smtClean="0">
                <a:latin typeface="Agency FB" pitchFamily="34" charset="0"/>
              </a:rPr>
              <a:t>Primero, el pastor debe ser un agente que comunique el perdón y la gracia de Dios a los que están arrepentidos.</a:t>
            </a:r>
          </a:p>
          <a:p>
            <a:pPr algn="just">
              <a:buFont typeface="Wingdings" pitchFamily="2" charset="2"/>
              <a:buChar char="Ø"/>
            </a:pPr>
            <a:r>
              <a:rPr lang="es-MX" sz="2800" dirty="0" smtClean="0">
                <a:latin typeface="Agency FB" pitchFamily="34" charset="0"/>
              </a:rPr>
              <a:t> Debe tener cuidado de no hacer la decisión acerca de alentar a la pareja a casarse o a adoptar el niño.</a:t>
            </a:r>
          </a:p>
          <a:p>
            <a:pPr algn="just">
              <a:buFont typeface="Wingdings" pitchFamily="2" charset="2"/>
              <a:buChar char="Ø"/>
            </a:pPr>
            <a:r>
              <a:rPr lang="es-MX" sz="2800" dirty="0" smtClean="0">
                <a:latin typeface="Agency FB" pitchFamily="34" charset="0"/>
              </a:rPr>
              <a:t> Puede ayudar facilitando considerar todas las opciones de una manera objetiva, y darles aliento cuando escojan la opción que parece mejor para ellos en su situación particular</a:t>
            </a:r>
            <a:r>
              <a:rPr lang="es-MX" sz="2000" dirty="0" smtClean="0">
                <a:latin typeface="Agency FB" pitchFamily="34" charset="0"/>
              </a:rPr>
              <a:t>.</a:t>
            </a:r>
          </a:p>
        </p:txBody>
      </p:sp>
      <p:pic>
        <p:nvPicPr>
          <p:cNvPr id="6146" name="Picture 2" descr="C:\Users\user\Pictures\Bacobampo\img_como_superar_un_divorcio_42157_300_15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2160" y="5229200"/>
            <a:ext cx="3131840" cy="1595901"/>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8261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b="1" dirty="0" smtClean="0">
                <a:latin typeface="Agency FB" pitchFamily="34" charset="0"/>
              </a:rPr>
              <a:t>James E. Giles.</a:t>
            </a:r>
            <a:endParaRPr lang="es-MX" dirty="0"/>
          </a:p>
        </p:txBody>
      </p:sp>
      <p:sp>
        <p:nvSpPr>
          <p:cNvPr id="3" name="Content Placeholder 2"/>
          <p:cNvSpPr>
            <a:spLocks noGrp="1"/>
          </p:cNvSpPr>
          <p:nvPr>
            <p:ph idx="1"/>
          </p:nvPr>
        </p:nvSpPr>
        <p:spPr/>
        <p:txBody>
          <a:bodyPr>
            <a:normAutofit fontScale="92500" lnSpcReduction="20000"/>
          </a:bodyPr>
          <a:lstStyle/>
          <a:p>
            <a:pPr algn="just">
              <a:buFont typeface="Wingdings" pitchFamily="2" charset="2"/>
              <a:buChar char="Ø"/>
            </a:pPr>
            <a:r>
              <a:rPr lang="es-MX" dirty="0" smtClean="0">
                <a:latin typeface="Agency FB" pitchFamily="34" charset="0"/>
              </a:rPr>
              <a:t> El papel del pastor en este caso es sacar las diferentes opciones, y ayudar a los jóvenes a</a:t>
            </a:r>
          </a:p>
          <a:p>
            <a:pPr marL="0" indent="0" algn="just">
              <a:buNone/>
            </a:pPr>
            <a:r>
              <a:rPr lang="es-MX" dirty="0" smtClean="0">
                <a:latin typeface="Agency FB" pitchFamily="34" charset="0"/>
              </a:rPr>
              <a:t>considerar todas las facetas de los resultados de las varias decisiones.</a:t>
            </a:r>
          </a:p>
          <a:p>
            <a:pPr algn="just">
              <a:buFont typeface="Wingdings" pitchFamily="2" charset="2"/>
              <a:buChar char="Ø"/>
            </a:pPr>
            <a:r>
              <a:rPr lang="es-MX" dirty="0" smtClean="0">
                <a:latin typeface="Agency FB" pitchFamily="34" charset="0"/>
              </a:rPr>
              <a:t> Los jóvenes y también los padres necesitan sincerarse unos con otros, perdonarse y buscar una nueva base para relacionarse al enfrentar las circunstancias difíciles en el futuro.</a:t>
            </a:r>
          </a:p>
          <a:p>
            <a:pPr algn="just">
              <a:buFont typeface="Wingdings" pitchFamily="2" charset="2"/>
              <a:buChar char="Ø"/>
            </a:pPr>
            <a:r>
              <a:rPr lang="es-MX" dirty="0" smtClean="0">
                <a:latin typeface="Agency FB" pitchFamily="34" charset="0"/>
              </a:rPr>
              <a:t> Los padres deben ser alentados a dar más libertad a los jóvenes para que ellos consideren alternativas y lleguen a una decisión de lo que deben hacer.</a:t>
            </a:r>
          </a:p>
          <a:p>
            <a:endParaRPr lang="es-MX" dirty="0"/>
          </a:p>
        </p:txBody>
      </p:sp>
    </p:spTree>
    <p:extLst>
      <p:ext uri="{BB962C8B-B14F-4D97-AF65-F5344CB8AC3E}">
        <p14:creationId xmlns:p14="http://schemas.microsoft.com/office/powerpoint/2010/main" val="3235004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102</TotalTime>
  <Words>974</Words>
  <Application>Microsoft Office PowerPoint</Application>
  <PresentationFormat>On-screen Show (4:3)</PresentationFormat>
  <Paragraphs>55</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 </vt:lpstr>
      <vt:lpstr>Caso #1</vt:lpstr>
      <vt:lpstr>Puntos que resaltar: </vt:lpstr>
      <vt:lpstr> James D. Hamilton. </vt:lpstr>
      <vt:lpstr>James D. Hamilton.</vt:lpstr>
      <vt:lpstr> Gary R. Collins </vt:lpstr>
      <vt:lpstr>Gary R. Collins</vt:lpstr>
      <vt:lpstr> James E. Giles. </vt:lpstr>
      <vt:lpstr>James E. Giles.</vt:lpstr>
      <vt:lpstr> ELENA DE WHITE </vt:lpstr>
      <vt:lpstr> EN TESTIMONIOS ACERCA DE CONDUCTA SEXUAL, ADULTERIO Y DIVORCIO CAPITULO 15 DICE: </vt:lpstr>
      <vt:lpstr>EN TESTIMONIOS ACERCA DE CONDUCTA SEXUAL, ADULTERIO Y DIVORCIO CAPITULO 15 DICE: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9</cp:revision>
  <dcterms:created xsi:type="dcterms:W3CDTF">2017-10-04T02:40:06Z</dcterms:created>
  <dcterms:modified xsi:type="dcterms:W3CDTF">2017-10-04T04:22:34Z</dcterms:modified>
</cp:coreProperties>
</file>